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1" r:id="rId2"/>
    <p:sldId id="262" r:id="rId3"/>
    <p:sldId id="284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85" r:id="rId12"/>
    <p:sldId id="271" r:id="rId13"/>
    <p:sldId id="286" r:id="rId14"/>
    <p:sldId id="272" r:id="rId15"/>
    <p:sldId id="28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90CE0"/>
    <a:srgbClr val="800000"/>
    <a:srgbClr val="006600"/>
    <a:srgbClr val="FFFF00"/>
    <a:srgbClr val="CC0000"/>
    <a:srgbClr val="00FF66"/>
    <a:srgbClr val="FF66CC"/>
    <a:srgbClr val="FF9900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4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l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nz3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762000"/>
            <a:ext cx="7761124" cy="579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u="sng" dirty="0" smtClean="0">
                <a:solidFill>
                  <a:srgbClr val="CC0000"/>
                </a:solidFill>
              </a:rPr>
              <a:t>Uncertainty and Significant Figures</a:t>
            </a:r>
            <a:endParaRPr lang="en-US" u="sng" dirty="0">
              <a:solidFill>
                <a:srgbClr val="CC0000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876925" y="6553200"/>
            <a:ext cx="308129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4D4D4D"/>
                </a:solidFill>
              </a:rPr>
              <a:t>Cartoon courtesy of </a:t>
            </a:r>
            <a:r>
              <a:rPr lang="en-US" sz="1400" dirty="0" smtClean="0">
                <a:solidFill>
                  <a:srgbClr val="4D4D4D"/>
                </a:solidFill>
              </a:rPr>
              <a:t>Lab-initio.com</a:t>
            </a:r>
            <a:endParaRPr lang="en-US" sz="14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71600" y="2436813"/>
            <a:ext cx="77708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2819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Exact numbers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an </a:t>
            </a:r>
            <a:r>
              <a:rPr lang="en-US" sz="3200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 of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inch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2.54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cm, exactly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#1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230187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1.0070 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43400" y="16002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117725" y="2286000"/>
            <a:ext cx="23780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17.10 kg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343400" y="2286000"/>
            <a:ext cx="1920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4 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100,890 L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3048000"/>
            <a:ext cx="1719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2606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3.29 x 10</a:t>
            </a:r>
            <a:r>
              <a:rPr lang="en-US" baseline="30000" dirty="0">
                <a:solidFill>
                  <a:srgbClr val="006600"/>
                </a:solidFill>
              </a:rPr>
              <a:t>3</a:t>
            </a:r>
            <a:r>
              <a:rPr lang="en-US" dirty="0">
                <a:solidFill>
                  <a:srgbClr val="006600"/>
                </a:solidFill>
              </a:rPr>
              <a:t> s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baseline="30000" dirty="0">
              <a:solidFill>
                <a:srgbClr val="0066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38242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3 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658938" y="4495800"/>
            <a:ext cx="23796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0.0054 cm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327525" y="45100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81163" y="5178425"/>
            <a:ext cx="2357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3,200,000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327525" y="51958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1981200" y="2057400"/>
            <a:ext cx="1143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2209800" y="2743200"/>
            <a:ext cx="838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1905000" y="3505200"/>
            <a:ext cx="990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1600200" y="4267200"/>
            <a:ext cx="609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2514600" y="4953000"/>
            <a:ext cx="381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1828800" y="5638800"/>
            <a:ext cx="457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143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191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and Division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 sig figs in the result equals the number in the least precise measurement used in the calculation.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6.38 x 2.0  =</a:t>
            </a:r>
          </a:p>
          <a:p>
            <a:pPr algn="ctr"/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12.76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(2 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1752600"/>
            <a:ext cx="2636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x 7.0 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4676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641725" y="1749425"/>
            <a:ext cx="1673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22.68 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543800" y="1752600"/>
            <a:ext cx="1149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6200" y="2435225"/>
            <a:ext cx="3219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÷ 23.7 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581400" y="2452688"/>
            <a:ext cx="34750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4.219409283 g/cm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134225" y="2438400"/>
            <a:ext cx="2009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4.22 g/cm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" y="3121025"/>
            <a:ext cx="3379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x 2.371 cm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581400" y="3138488"/>
            <a:ext cx="229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0.04742 cm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53300" y="3124200"/>
            <a:ext cx="16383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0.05 cm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6200" y="3810000"/>
            <a:ext cx="2349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710 m ÷ 3.0 s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565525" y="3824288"/>
            <a:ext cx="31861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236.6666667 m/s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40600" y="3824288"/>
            <a:ext cx="15748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m/s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6200" y="4510088"/>
            <a:ext cx="32797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x 3.23 ft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81400" y="4510088"/>
            <a:ext cx="26479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5872.786 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237413" y="4495800"/>
            <a:ext cx="190658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5870 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 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200" y="5195888"/>
            <a:ext cx="30845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1.030 g ÷ 2.87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565525" y="5178425"/>
            <a:ext cx="2252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2.9561 g/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7223125" y="5178425"/>
            <a:ext cx="1874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2.96 g/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6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4" grpId="0" autoUpdateAnimBg="0"/>
      <p:bldP spid="58385" grpId="0" autoUpdateAnimBg="0"/>
      <p:bldP spid="58386" grpId="0" autoUpdateAnimBg="0"/>
      <p:bldP spid="58387" grpId="0" autoUpdateAnimBg="0"/>
      <p:bldP spid="58388" grpId="0" autoUpdateAnimBg="0"/>
      <p:bldP spid="58389" grpId="0" autoUpdateAnimBg="0"/>
      <p:bldP spid="58390" grpId="0" autoUpdateAnimBg="0"/>
      <p:bldP spid="58391" grpId="0" autoUpdateAnimBg="0"/>
      <p:bldP spid="58392" grpId="0" autoUpdateAnimBg="0"/>
      <p:bldP spid="58393" grpId="0" autoUpdateAnimBg="0"/>
      <p:bldP spid="583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The number of decimal places in the result equals the number of decimal places in the least precise measurement.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6.8 + 11.934 =</a:t>
            </a:r>
          </a:p>
          <a:p>
            <a:pPr algn="ctr"/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18.734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18.7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 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#3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25987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+ 7.0 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1628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017963" y="1749425"/>
            <a:ext cx="1468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10.24 m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162800" y="1752600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 m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6200" y="2435225"/>
            <a:ext cx="2995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- 23.73 g</a:t>
            </a:r>
            <a:endParaRPr lang="en-US" baseline="30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048125" y="2452688"/>
            <a:ext cx="14382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76.27 g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7162800" y="2438400"/>
            <a:ext cx="1220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76.3 g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6200" y="3121025"/>
            <a:ext cx="33416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+ 2.371 cm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064000" y="3138488"/>
            <a:ext cx="16510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2.391 cm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162800" y="3124200"/>
            <a:ext cx="1490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 cm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6200" y="3810000"/>
            <a:ext cx="29511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713.1 L - 3.872 L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064000" y="3824288"/>
            <a:ext cx="1879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709.228 L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7162800" y="3824288"/>
            <a:ext cx="14446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 L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76200" y="4510088"/>
            <a:ext cx="3200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+ 3.37 lb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065588" y="4510088"/>
            <a:ext cx="18780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1821.57 lb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161213" y="4495800"/>
            <a:ext cx="16779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1821.6 lb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6200" y="5195888"/>
            <a:ext cx="356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2.030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- 1.870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116388" y="5181600"/>
            <a:ext cx="14462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 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162800" y="5178425"/>
            <a:ext cx="166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0.160 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  <p:bldP spid="60431" grpId="0" autoUpdateAnimBg="0"/>
      <p:bldP spid="60432" grpId="0" autoUpdateAnimBg="0"/>
      <p:bldP spid="60433" grpId="0" autoUpdateAnimBg="0"/>
      <p:bldP spid="60434" grpId="0" autoUpdateAnimBg="0"/>
      <p:bldP spid="60435" grpId="0" autoUpdateAnimBg="0"/>
      <p:bldP spid="60436" grpId="0" autoUpdateAnimBg="0"/>
      <p:bldP spid="60437" grpId="0" autoUpdateAnimBg="0"/>
      <p:bldP spid="60438" grpId="0" autoUpdateAnimBg="0"/>
      <p:bldP spid="604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143000"/>
          </a:xfrm>
          <a:noFill/>
          <a:ln/>
        </p:spPr>
        <p:txBody>
          <a:bodyPr/>
          <a:lstStyle/>
          <a:p>
            <a:r>
              <a:rPr lang="en-US" sz="4000" u="sng" dirty="0">
                <a:solidFill>
                  <a:schemeClr val="accent4">
                    <a:lumMod val="10000"/>
                  </a:schemeClr>
                </a:solidFill>
              </a:rPr>
              <a:t>Uncertainty in Measurement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00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36576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dirty="0"/>
              <a:t>	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digit that must be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estimated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called 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has some degree of uncertainty.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Why Is there Uncertainty?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85800" y="838200"/>
            <a:ext cx="7407275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Measurements are performed with instruments</a:t>
            </a:r>
          </a:p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No instrument can read to an infinite number of decimal places</a:t>
            </a:r>
          </a:p>
        </p:txBody>
      </p:sp>
      <p:pic>
        <p:nvPicPr>
          <p:cNvPr id="56324" name="Picture 4" descr="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733800"/>
            <a:ext cx="2286000" cy="27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95400" y="2590800"/>
            <a:ext cx="73914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Which of these balances has the greatest uncertainty in measurement?</a:t>
            </a:r>
          </a:p>
        </p:txBody>
      </p:sp>
      <p:pic>
        <p:nvPicPr>
          <p:cNvPr id="56328" name="Picture 8" descr="scal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733800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685800"/>
          </a:xfrm>
          <a:noFill/>
          <a:ln/>
        </p:spPr>
        <p:txBody>
          <a:bodyPr/>
          <a:lstStyle/>
          <a:p>
            <a:r>
              <a:rPr lang="en-US" sz="3200" b="0" u="sng" dirty="0">
                <a:solidFill>
                  <a:schemeClr val="accent4">
                    <a:lumMod val="10000"/>
                  </a:schemeClr>
                </a:solidFill>
              </a:rPr>
              <a:t>Precision and Accuracy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71600" y="2284413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48600" cy="220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CC0000"/>
                </a:solidFill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Accuracy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refers to the agreement of a particular value with the true value.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Precision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refers to the degree of  agreement among several measurements made in the same manner.</a:t>
            </a:r>
          </a:p>
        </p:txBody>
      </p:sp>
      <p:pic>
        <p:nvPicPr>
          <p:cNvPr id="18438" name="Picture 6" descr="nei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24200"/>
            <a:ext cx="2125663" cy="1806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7" descr="prec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124200"/>
            <a:ext cx="2206625" cy="179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0" name="Picture 8" descr="accur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124200"/>
            <a:ext cx="2114550" cy="1817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98525" y="4999038"/>
            <a:ext cx="222567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Neither accurate nor precise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89325" y="496887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but not accurate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32525" y="4992688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AND accurate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Types of Error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371600" y="1979613"/>
            <a:ext cx="76962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CC0000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Random Error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(Indeterminate Error) - measurement has an equal probability of being high or low.</a:t>
            </a:r>
          </a:p>
          <a:p>
            <a:pPr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Systematic Error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(Determinate Error) - Occurs in the same direction each time (high or low), often resulting from poor technique or incorrect calibration.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12925" y="2436813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90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37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3581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66CC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Nonzero integers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3456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12925" y="2894013"/>
            <a:ext cx="61452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51125" y="4738688"/>
            <a:ext cx="2825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4705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3429000"/>
          </a:xfrm>
          <a:noFill/>
          <a:ln/>
        </p:spPr>
        <p:txBody>
          <a:bodyPr/>
          <a:lstStyle/>
          <a:p>
            <a:pPr marL="565150" indent="-565150" defTabSz="1022350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022350">
              <a:spcBef>
                <a:spcPct val="0"/>
              </a:spcBef>
            </a:pPr>
            <a:r>
              <a:rPr lang="en-US" sz="3200" dirty="0">
                <a:solidFill>
                  <a:srgbClr val="00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Leading zeros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not count as </a:t>
            </a:r>
          </a:p>
          <a:p>
            <a:pPr marL="965200" lvl="1" defTabSz="1022350">
              <a:spcBef>
                <a:spcPct val="0"/>
              </a:spcBef>
              <a:buFontTx/>
              <a:buNone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022350">
              <a:spcBef>
                <a:spcPct val="10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0.0486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022350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2413" y="762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80000" y="4433888"/>
            <a:ext cx="2032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652713" y="47386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657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12925" y="2894013"/>
            <a:ext cx="63404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114800"/>
          </a:xfrm>
          <a:noFill/>
          <a:ln/>
        </p:spPr>
        <p:txBody>
          <a:bodyPr/>
          <a:lstStyle/>
          <a:p>
            <a:pPr marL="565150" indent="-565150" defTabSz="179388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79388">
              <a:spcBef>
                <a:spcPct val="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Captive zeros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</a:t>
            </a:r>
          </a:p>
          <a:p>
            <a:pPr marL="965200" lvl="1" defTabSz="179388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significant figures.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79388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16.07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79388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651125" y="50434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65725" y="50434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12925" y="2894013"/>
            <a:ext cx="7026275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267200"/>
          </a:xfrm>
          <a:noFill/>
          <a:ln/>
        </p:spPr>
        <p:txBody>
          <a:bodyPr/>
          <a:lstStyle/>
          <a:p>
            <a:pPr marL="565150" indent="-565150" defTabSz="334963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334963">
              <a:spcBef>
                <a:spcPct val="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Trailing zeros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significant only if the number contains a decimal point.</a:t>
            </a:r>
          </a:p>
          <a:p>
            <a:pPr marL="565150" indent="-565150" algn="ctr" defTabSz="334963">
              <a:spcBef>
                <a:spcPct val="7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9.300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334963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/>
    </p:bldLst>
  </p:timing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c:\msoffic2\powerpnt\template\sldshow\dbllines.ppt</Template>
  <TotalTime>4444</TotalTime>
  <Pages>26</Pages>
  <Words>295</Words>
  <Application>Microsoft Office PowerPoint</Application>
  <PresentationFormat>On-screen Show (4:3)</PresentationFormat>
  <Paragraphs>108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dbllines</vt:lpstr>
      <vt:lpstr>Uncertainty and Significant Figures</vt:lpstr>
      <vt:lpstr>Uncertainty in Measurement</vt:lpstr>
      <vt:lpstr>Why Is there Uncertainty?</vt:lpstr>
      <vt:lpstr>Precision and Accuracy</vt:lpstr>
      <vt:lpstr>Types of Error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Sig Fig Practice #1</vt:lpstr>
      <vt:lpstr>Rules for Significant Figures in Mathematical Operations</vt:lpstr>
      <vt:lpstr>Sig Fig Practice #2</vt:lpstr>
      <vt:lpstr>Rules for Significant Figures in Mathematical Operations</vt:lpstr>
      <vt:lpstr>Sig Fig Practice #3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v. Theory</dc:title>
  <dc:creator>Paul B. Kelter</dc:creator>
  <cp:lastModifiedBy>Region 6</cp:lastModifiedBy>
  <cp:revision>310</cp:revision>
  <cp:lastPrinted>1996-11-10T20:21:22Z</cp:lastPrinted>
  <dcterms:created xsi:type="dcterms:W3CDTF">1995-05-28T16:28:04Z</dcterms:created>
  <dcterms:modified xsi:type="dcterms:W3CDTF">2013-10-11T12:42:08Z</dcterms:modified>
</cp:coreProperties>
</file>